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64" r:id="rId3"/>
    <p:sldId id="265" r:id="rId4"/>
    <p:sldId id="266" r:id="rId5"/>
    <p:sldId id="260" r:id="rId6"/>
    <p:sldId id="259" r:id="rId7"/>
    <p:sldId id="267" r:id="rId8"/>
    <p:sldId id="268" r:id="rId9"/>
    <p:sldId id="283" r:id="rId10"/>
    <p:sldId id="257" r:id="rId11"/>
    <p:sldId id="258" r:id="rId12"/>
    <p:sldId id="281" r:id="rId13"/>
    <p:sldId id="261" r:id="rId14"/>
    <p:sldId id="262" r:id="rId15"/>
    <p:sldId id="269" r:id="rId16"/>
    <p:sldId id="270" r:id="rId17"/>
    <p:sldId id="284" r:id="rId18"/>
    <p:sldId id="271" r:id="rId1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0" autoAdjust="0"/>
  </p:normalViewPr>
  <p:slideViewPr>
    <p:cSldViewPr>
      <p:cViewPr varScale="1">
        <p:scale>
          <a:sx n="88" d="100"/>
          <a:sy n="88" d="100"/>
        </p:scale>
        <p:origin x="678" y="9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81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[Jez</a:t>
            </a:r>
            <a:r>
              <a:rPr lang="en-US" sz="1200" baseline="0" dirty="0"/>
              <a:t> Humble, Continuous Delivery, Chapter 1]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02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Newman p 107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91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Bitbucket docs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2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https://www.testcontainers.org/supported_docker_environment/continuous_integration/bitbucket_pipelines/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51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DevOps and Container Technology</a:t>
            </a:r>
          </a:p>
          <a:p>
            <a:pPr>
              <a:defRPr/>
            </a:pPr>
            <a:r>
              <a:rPr lang="en-US" sz="2000" noProof="0" dirty="0"/>
              <a:t>Build Pipelines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6A02C-2D05-4CF5-8CC0-A7D9DBC1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Commit Triggered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ABCD592-E0C6-4FA6-828E-5CB0733C87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57300"/>
            <a:ext cx="8305800" cy="3010687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3D7D5-6D9C-4292-992A-0B2D81BD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AE51E-28F3-41DC-8196-1714656B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6F919-42AD-4FED-A0C0-F4D5F076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25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D9265-E99E-4FF0-B664-66D6DD504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Pipeline Log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54EA653-85D1-4075-80F3-AF463677EB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28700"/>
            <a:ext cx="7696084" cy="40386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CE55A-F1E5-4460-A77C-CD02F38E7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5AD22-CA61-4A4F-B0A4-D10717585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0BF4E-BA69-4D20-BED0-70023745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60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DED9-E350-4C96-BDF4-09E601EE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Image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8B51A-BE88-4327-A340-687E45332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… means </a:t>
            </a:r>
            <a:r>
              <a:rPr lang="en-US" i="1" noProof="0" dirty="0"/>
              <a:t>pushing the built image to Docker hub</a:t>
            </a:r>
          </a:p>
          <a:p>
            <a:r>
              <a:rPr lang="en-US" noProof="0" dirty="0"/>
              <a:t>… means having the credentials to Docker hub</a:t>
            </a:r>
          </a:p>
          <a:p>
            <a:r>
              <a:rPr lang="en-US" noProof="0" dirty="0"/>
              <a:t>So you need to store the credentials in </a:t>
            </a:r>
            <a:r>
              <a:rPr lang="en-US" noProof="0" dirty="0" err="1"/>
              <a:t>BitBucket</a:t>
            </a:r>
            <a:endParaRPr lang="en-US" noProof="0" dirty="0"/>
          </a:p>
          <a:p>
            <a:pPr lvl="1"/>
            <a:r>
              <a:rPr lang="en-US" b="1" noProof="0" dirty="0"/>
              <a:t>Do not have them in the script!!!</a:t>
            </a:r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And I always spend 15 minutes trying to find the variables </a:t>
            </a:r>
            <a:r>
              <a:rPr lang="en-US" noProof="0" dirty="0">
                <a:sym typeface="Wingdings" panose="05000000000000000000" pitchFamily="2" charset="2"/>
              </a:rPr>
              <a:t>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A587E-4ACE-467F-BF45-94F3EF8AD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F8134-A24F-469D-8D31-D239CCDF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DDE62-1C26-42A0-9995-DAB91406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6B3AEE-A5EB-4039-9ADC-16B49958D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3" y="2826327"/>
            <a:ext cx="4655127" cy="14045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ADD7CBF-CD5F-40DA-AF9B-9AA51B207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940721"/>
            <a:ext cx="2457450" cy="962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C2EAE3C-1932-4357-BD3C-34B4F0E064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767" y="3793402"/>
            <a:ext cx="3900487" cy="6381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34062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2BDDE-BF23-4D23-9463-10F9407C0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Caveat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2F1CD-2D19-471E-B17A-5E15428C0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Free offer limit is 50 build minutes per month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So…</a:t>
            </a:r>
          </a:p>
          <a:p>
            <a:pPr lvl="1"/>
            <a:r>
              <a:rPr lang="en-US" noProof="0" dirty="0"/>
              <a:t>Keep the pipeline in your ‘deploy’ branch only!</a:t>
            </a:r>
          </a:p>
          <a:p>
            <a:pPr lvl="2"/>
            <a:r>
              <a:rPr lang="en-US" noProof="0" dirty="0"/>
              <a:t>In ‘dev’/’master’ you will run out of build time very soon…</a:t>
            </a:r>
          </a:p>
          <a:p>
            <a:pPr lvl="1"/>
            <a:r>
              <a:rPr lang="en-US" noProof="0" dirty="0"/>
              <a:t>Or – get an ‘academic license’ – I get 500 minutes for free…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FC1B6-45BE-4D5F-9261-BB435106C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B48B8-F6F4-4554-A884-CD3359F2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94C0D-86E7-4A56-BF1C-2D52F17E8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D567D7-72A9-4F0A-AAF1-CEF5944F9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1485900"/>
            <a:ext cx="7620000" cy="2057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1426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283E4-1412-476D-8BA8-05C935C23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Review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DC3FD-2563-48DB-84B5-535563ED5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077F4-FC0E-49E0-9A25-9C97A7776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D73D-EF5F-4C04-9B03-F02F7A5E1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4C315-7020-47C8-8A52-0AC90F6E3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BD6D26-B69D-4E61-A3BB-3357780AA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52418"/>
            <a:ext cx="7162800" cy="18190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9ADE683-05A2-40A2-AB5E-8ED1E16E6492}"/>
              </a:ext>
            </a:extLst>
          </p:cNvPr>
          <p:cNvSpPr/>
          <p:nvPr/>
        </p:nvSpPr>
        <p:spPr>
          <a:xfrm>
            <a:off x="6781800" y="926041"/>
            <a:ext cx="914400" cy="59663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87B0327-5934-4AC3-BCE1-C08A40AAE1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5088" y="2171700"/>
            <a:ext cx="4171950" cy="2847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2984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D1445-86FA-429D-AD42-A0F02B9C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Take Small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A6E95-1E53-4A9C-BA52-44CA7BAF9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Creating your first pipeline has a somewhat steep learning curve…</a:t>
            </a:r>
          </a:p>
          <a:p>
            <a:r>
              <a:rPr lang="en-US" noProof="0" dirty="0"/>
              <a:t>Tutorial material is, well, ok.</a:t>
            </a:r>
          </a:p>
          <a:p>
            <a:pPr lvl="1"/>
            <a:r>
              <a:rPr lang="en-US" noProof="0" dirty="0"/>
              <a:t>Bit convoluted…</a:t>
            </a:r>
          </a:p>
          <a:p>
            <a:r>
              <a:rPr lang="en-US" noProof="0" dirty="0"/>
              <a:t>Take small steps</a:t>
            </a:r>
          </a:p>
          <a:p>
            <a:pPr lvl="1"/>
            <a:r>
              <a:rPr lang="en-US" noProof="0" dirty="0"/>
              <a:t>Lots of commits, lots of waiting for pipeline to start, but debugging is not funny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1BE8A-0B1D-48B4-B5AE-2CDA0341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9817B-65F8-47DC-8CEE-B1F73B559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02C4D-76FB-4094-B2C8-DBED0120F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26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2D31-0DED-4BEA-97E8-49E031895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Small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58043-4D4B-464F-A97A-BF3F96266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Maybe have a look at (though I have not tried it)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C6E2F-EAD7-43F1-BE72-0BA56185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FE13C-758C-4C82-99C7-BDE657BDF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04705-BFF5-4DAF-B6FC-046512C7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441DE2-EA0A-46A7-8559-318173E68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943100"/>
            <a:ext cx="4630226" cy="20615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51594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A443-DA9E-4DA7-ACFE-3B9DC74F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Tests in </a:t>
            </a:r>
            <a:r>
              <a:rPr lang="en-US" dirty="0" err="1"/>
              <a:t>BitBucket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5F57D-407B-4BDE-A0BF-BC3FE9C56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TestContainers</a:t>
            </a:r>
            <a:r>
              <a:rPr lang="en-US" noProof="0" dirty="0"/>
              <a:t> </a:t>
            </a:r>
            <a:r>
              <a:rPr lang="en-US" b="1" noProof="0" dirty="0"/>
              <a:t>works well</a:t>
            </a:r>
            <a:r>
              <a:rPr lang="en-US" b="1" i="1" noProof="0" dirty="0"/>
              <a:t> </a:t>
            </a:r>
            <a:r>
              <a:rPr lang="en-US" noProof="0" dirty="0"/>
              <a:t>in Bitbucket pipelines !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53011-45E7-479B-9B04-7D208578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E92D8-189C-4F1A-90F0-2A9E2A830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D612A-562C-44FB-AD12-19B45C07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381CCF-DDB7-497E-AD20-F6C71EB22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1669716"/>
            <a:ext cx="5199560" cy="3530027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FF9EA5F-0B27-4EF2-96BC-E51AC4390F88}"/>
              </a:ext>
            </a:extLst>
          </p:cNvPr>
          <p:cNvCxnSpPr/>
          <p:nvPr/>
        </p:nvCxnSpPr>
        <p:spPr>
          <a:xfrm>
            <a:off x="500744" y="3761014"/>
            <a:ext cx="1676400" cy="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478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BBF1-88BD-40D1-ACF0-E25273A95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4FD4C-F763-471D-8A5F-2663019B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Deployment Pipeline:</a:t>
            </a:r>
            <a:r>
              <a:rPr lang="en-US" noProof="0" dirty="0"/>
              <a:t> An automated implementation of your application’s build, deploy, test, and release process.</a:t>
            </a:r>
          </a:p>
          <a:p>
            <a:endParaRPr lang="en-US" noProof="0" dirty="0"/>
          </a:p>
          <a:p>
            <a:r>
              <a:rPr lang="en-US" i="1" noProof="0" dirty="0"/>
              <a:t>Build Pipeline:</a:t>
            </a:r>
            <a:r>
              <a:rPr lang="en-US" noProof="0" dirty="0"/>
              <a:t> An automated implementation of your application’s build, deploy, test, </a:t>
            </a:r>
            <a:r>
              <a:rPr lang="en-US" strike="sngStrike" noProof="0" dirty="0"/>
              <a:t>and release </a:t>
            </a:r>
            <a:r>
              <a:rPr lang="en-US" noProof="0" dirty="0"/>
              <a:t>process.</a:t>
            </a:r>
          </a:p>
          <a:p>
            <a:endParaRPr lang="en-US" noProof="0" dirty="0"/>
          </a:p>
          <a:p>
            <a:r>
              <a:rPr lang="en-US" noProof="0" dirty="0"/>
              <a:t>Uses the </a:t>
            </a:r>
            <a:r>
              <a:rPr lang="en-US" i="1" noProof="0" dirty="0"/>
              <a:t>Fail fast</a:t>
            </a:r>
            <a:r>
              <a:rPr lang="en-US" noProof="0" dirty="0"/>
              <a:t> pattern</a:t>
            </a:r>
          </a:p>
          <a:p>
            <a:endParaRPr lang="en-US" noProof="0" dirty="0"/>
          </a:p>
          <a:p>
            <a:r>
              <a:rPr lang="en-US" noProof="0" dirty="0"/>
              <a:t>Tool supported – triggered by (certain) SCM commits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23BF0-CAA6-45B1-997B-9761BF7C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B4D94-55AD-40AE-8FA9-306A5DABC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19426-2F49-413E-A412-186B5EEE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0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952500"/>
            <a:ext cx="8305800" cy="1219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Pipeline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noProof="0" dirty="0"/>
              <a:t>Deployment Pipeline:</a:t>
            </a:r>
            <a:r>
              <a:rPr lang="en-US" noProof="0" dirty="0"/>
              <a:t> An automated implementation of your application’s build, deploy, test, and release process.</a:t>
            </a:r>
          </a:p>
          <a:p>
            <a:endParaRPr lang="en-US" i="1" noProof="0" dirty="0"/>
          </a:p>
          <a:p>
            <a:endParaRPr lang="en-US" i="1" noProof="0" dirty="0"/>
          </a:p>
          <a:p>
            <a:endParaRPr lang="en-US" i="1" noProof="0" dirty="0"/>
          </a:p>
          <a:p>
            <a:r>
              <a:rPr lang="en-US" noProof="0" dirty="0"/>
              <a:t>Every change that is made in any artefacts of the application </a:t>
            </a:r>
            <a:r>
              <a:rPr lang="en-US" i="1" noProof="0" dirty="0"/>
              <a:t>triggers</a:t>
            </a:r>
            <a:r>
              <a:rPr lang="en-US" noProof="0" dirty="0"/>
              <a:t> the creation of a new instance of the pipeline.</a:t>
            </a:r>
          </a:p>
          <a:p>
            <a:pPr lvl="1"/>
            <a:r>
              <a:rPr lang="en-US" noProof="0" dirty="0"/>
              <a:t>Series of tests, each more demanding, each giving confidence in that </a:t>
            </a:r>
            <a:r>
              <a:rPr lang="en-US" i="1" noProof="0" dirty="0"/>
              <a:t>it will work</a:t>
            </a:r>
            <a:r>
              <a:rPr lang="en-US" noProof="0" dirty="0"/>
              <a:t>. Passing all tests means ready for release.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25" y="2243138"/>
            <a:ext cx="4933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7CFF28-D1D3-4937-9B87-B7FE6A146EE3}"/>
              </a:ext>
            </a:extLst>
          </p:cNvPr>
          <p:cNvSpPr/>
          <p:nvPr/>
        </p:nvSpPr>
        <p:spPr>
          <a:xfrm>
            <a:off x="6854104" y="1938338"/>
            <a:ext cx="1752600" cy="419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Humble et al.</a:t>
            </a:r>
          </a:p>
        </p:txBody>
      </p:sp>
    </p:spTree>
    <p:extLst>
      <p:ext uri="{BB962C8B-B14F-4D97-AF65-F5344CB8AC3E}">
        <p14:creationId xmlns:p14="http://schemas.microsoft.com/office/powerpoint/2010/main" val="173068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59BA-450A-4703-AA1A-202F2461E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E14B7-A60B-4BE7-898D-4FA7FD9A5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Newman (as usual) waves his hand a bit…</a:t>
            </a:r>
          </a:p>
          <a:p>
            <a:pPr lvl="1"/>
            <a:r>
              <a:rPr lang="en-US" i="1" noProof="0" dirty="0"/>
              <a:t>To have different stages in your build, creating what is known as a build pipeline [p 107]</a:t>
            </a:r>
          </a:p>
          <a:p>
            <a:pPr lvl="1"/>
            <a:r>
              <a:rPr lang="en-US" noProof="0" dirty="0"/>
              <a:t>Fast test followed by slow tests</a:t>
            </a:r>
          </a:p>
          <a:p>
            <a:pPr lvl="2"/>
            <a:r>
              <a:rPr lang="en-US" noProof="0" dirty="0"/>
              <a:t>Why run the slow ones if the fast tests fail?</a:t>
            </a:r>
          </a:p>
          <a:p>
            <a:pPr lvl="2"/>
            <a:endParaRPr lang="en-US" noProof="0" dirty="0"/>
          </a:p>
          <a:p>
            <a:r>
              <a:rPr lang="en-US" noProof="0" dirty="0"/>
              <a:t>Pattern:	</a:t>
            </a:r>
            <a:r>
              <a:rPr lang="en-US" i="1" noProof="0" dirty="0"/>
              <a:t>Fail fast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10077-6663-4585-8130-2713589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23627-7CB8-4A4C-B1C6-97060D89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534A3-7536-4C15-AA51-407DF42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134BFD42-F0CB-4E7D-B40B-D99AAB7E0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54035"/>
            <a:ext cx="3048000" cy="2258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AD7C68F-1E6C-4872-AE9B-913285F7BBCF}"/>
              </a:ext>
            </a:extLst>
          </p:cNvPr>
          <p:cNvSpPr/>
          <p:nvPr/>
        </p:nvSpPr>
        <p:spPr>
          <a:xfrm>
            <a:off x="6934200" y="3619500"/>
            <a:ext cx="1752600" cy="457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Will return to this figure later…</a:t>
            </a:r>
          </a:p>
        </p:txBody>
      </p:sp>
    </p:spTree>
    <p:extLst>
      <p:ext uri="{BB962C8B-B14F-4D97-AF65-F5344CB8AC3E}">
        <p14:creationId xmlns:p14="http://schemas.microsoft.com/office/powerpoint/2010/main" val="2946043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6FD4-E2AE-49D9-90B7-FFA35BF19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E776B-30BB-418F-B337-EA5601EF9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Pipeline = stages of build, test, deploy, and release</a:t>
            </a:r>
          </a:p>
          <a:p>
            <a:endParaRPr lang="en-US" noProof="0" dirty="0"/>
          </a:p>
          <a:p>
            <a:r>
              <a:rPr lang="en-US" noProof="0" dirty="0"/>
              <a:t>Modern build tools have aspects of this</a:t>
            </a:r>
          </a:p>
          <a:p>
            <a:pPr lvl="1"/>
            <a:r>
              <a:rPr lang="en-US" noProof="0" dirty="0"/>
              <a:t>Gradle ‘jar’ = compile, test, build deployment unit</a:t>
            </a:r>
          </a:p>
          <a:p>
            <a:pPr lvl="1"/>
            <a:r>
              <a:rPr lang="en-US" noProof="0" dirty="0"/>
              <a:t>The pipeline is predefined by </a:t>
            </a:r>
            <a:r>
              <a:rPr lang="en-US" noProof="0" dirty="0" err="1"/>
              <a:t>gradle</a:t>
            </a:r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And – you could easily </a:t>
            </a:r>
            <a:r>
              <a:rPr lang="en-US" noProof="0" dirty="0" err="1"/>
              <a:t>handcode</a:t>
            </a:r>
            <a:r>
              <a:rPr lang="en-US" noProof="0" dirty="0"/>
              <a:t> (parts) of it!</a:t>
            </a:r>
          </a:p>
          <a:p>
            <a:pPr lvl="1"/>
            <a:r>
              <a:rPr lang="en-US" noProof="0" dirty="0"/>
              <a:t>A bash script that does </a:t>
            </a:r>
            <a:r>
              <a:rPr lang="en-US" noProof="0" dirty="0" err="1"/>
              <a:t>gradle</a:t>
            </a:r>
            <a:r>
              <a:rPr lang="en-US" noProof="0" dirty="0"/>
              <a:t> jar, docker build, docker push</a:t>
            </a:r>
          </a:p>
          <a:p>
            <a:endParaRPr lang="en-US" noProof="0" dirty="0"/>
          </a:p>
          <a:p>
            <a:r>
              <a:rPr lang="en-US" noProof="0" dirty="0"/>
              <a:t>Of course, better with good tool support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4AEF3-A30B-4147-B806-7898BC325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32797-B615-410E-9354-24D9429B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B68F2-32A2-4BAF-B140-A8D6004AF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81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ECD0-431A-46D5-9AD2-B44A9A320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Tech Choice?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B41A-8DB6-4F01-8DDF-2A1DB7463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Lots of Build servers out there</a:t>
            </a:r>
          </a:p>
          <a:p>
            <a:pPr lvl="1"/>
            <a:r>
              <a:rPr lang="en-US" noProof="0" dirty="0"/>
              <a:t>Jenkins, </a:t>
            </a:r>
            <a:r>
              <a:rPr lang="en-US" noProof="0" dirty="0" err="1"/>
              <a:t>Hudsun</a:t>
            </a:r>
            <a:r>
              <a:rPr lang="en-US" noProof="0" dirty="0"/>
              <a:t>, </a:t>
            </a:r>
            <a:r>
              <a:rPr lang="en-US" noProof="0" dirty="0" err="1"/>
              <a:t>GoCD</a:t>
            </a:r>
            <a:r>
              <a:rPr lang="en-US" noProof="0" dirty="0"/>
              <a:t>, Bamboo, Concourse, ...</a:t>
            </a:r>
          </a:p>
          <a:p>
            <a:r>
              <a:rPr lang="en-US" noProof="0" dirty="0"/>
              <a:t>Git and Bitbucket have their own system</a:t>
            </a:r>
          </a:p>
          <a:p>
            <a:pPr lvl="1"/>
            <a:r>
              <a:rPr lang="en-US" i="1" noProof="0" dirty="0"/>
              <a:t>Rather</a:t>
            </a:r>
            <a:r>
              <a:rPr lang="en-US" noProof="0" dirty="0"/>
              <a:t> well integrated with the SCM system!!!</a:t>
            </a:r>
          </a:p>
          <a:p>
            <a:pPr lvl="2"/>
            <a:r>
              <a:rPr lang="en-US" i="1" noProof="0" dirty="0"/>
              <a:t>Had a lot of issues with Concourse and Jenkins about checking out of a private repo...</a:t>
            </a:r>
          </a:p>
          <a:p>
            <a:r>
              <a:rPr lang="en-US" noProof="0" dirty="0"/>
              <a:t>Bitbucket in MSDO because...		</a:t>
            </a:r>
          </a:p>
          <a:p>
            <a:pPr lvl="1"/>
            <a:r>
              <a:rPr lang="en-US" noProof="0" dirty="0"/>
              <a:t>History – I started there…</a:t>
            </a:r>
          </a:p>
          <a:p>
            <a:pPr lvl="1"/>
            <a:r>
              <a:rPr lang="en-US" b="1" noProof="0" dirty="0" err="1"/>
              <a:t>TestContainers</a:t>
            </a:r>
            <a:r>
              <a:rPr lang="en-US" b="1" noProof="0" dirty="0"/>
              <a:t> work well within </a:t>
            </a:r>
            <a:r>
              <a:rPr lang="en-US" b="1" noProof="0" dirty="0" err="1"/>
              <a:t>BitBucket</a:t>
            </a:r>
            <a:r>
              <a:rPr lang="en-US" b="1" noProof="0" dirty="0"/>
              <a:t> !</a:t>
            </a:r>
          </a:p>
          <a:p>
            <a:r>
              <a:rPr lang="en-US" noProof="0" dirty="0"/>
              <a:t>You are free to pick any you like...</a:t>
            </a:r>
          </a:p>
          <a:p>
            <a:pPr lvl="1"/>
            <a:r>
              <a:rPr lang="en-US" noProof="0" dirty="0"/>
              <a:t>But I can help more if you choose </a:t>
            </a:r>
            <a:r>
              <a:rPr lang="en-US" noProof="0" dirty="0" err="1"/>
              <a:t>BitBucket</a:t>
            </a:r>
            <a:r>
              <a:rPr lang="en-US" noProof="0" dirty="0"/>
              <a:t>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CA878-F417-46E6-9265-B0DE6092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8B9B9-52E6-4B9D-8C1B-290BC7C80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8E472-1636-4CDF-8FAA-614AF9425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9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13F8D-F39B-476A-9005-B162D98E9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Key Concepts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EF65CEB-14F8-4088-B60A-0E41092C3C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0" y="908579"/>
            <a:ext cx="2272631" cy="43180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64A31-EE26-4773-84A4-B41B1DBE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A99D0-78CF-4EDF-9135-78D8A9815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E9339-17A3-4E2F-B808-05B9107B1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18190B-9EA8-4496-9742-AC58D5AF99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09" y="1093739"/>
            <a:ext cx="4702566" cy="237336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98089BB-3561-4BBD-8445-0A58067BED0D}"/>
              </a:ext>
            </a:extLst>
          </p:cNvPr>
          <p:cNvSpPr/>
          <p:nvPr/>
        </p:nvSpPr>
        <p:spPr>
          <a:xfrm>
            <a:off x="615538" y="3488494"/>
            <a:ext cx="4057650" cy="10668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Infrastructure-as-code</a:t>
            </a:r>
            <a:br>
              <a:rPr lang="da-DK" dirty="0"/>
            </a:br>
            <a:r>
              <a:rPr lang="da-DK" i="1" dirty="0"/>
              <a:t>bitbucket-pipelines.yml</a:t>
            </a:r>
          </a:p>
          <a:p>
            <a:pPr algn="ctr"/>
            <a:r>
              <a:rPr lang="da-DK" dirty="0"/>
              <a:t>(YAML format of course)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AB4ED99-2C90-41CE-94F2-C5E7855CB037}"/>
              </a:ext>
            </a:extLst>
          </p:cNvPr>
          <p:cNvSpPr/>
          <p:nvPr/>
        </p:nvSpPr>
        <p:spPr>
          <a:xfrm>
            <a:off x="533400" y="4838700"/>
            <a:ext cx="5029200" cy="304271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/>
              <a:t>https://support.atlassian.com/bitbucket-cloud/docs/get-started-with-bitbucket-pipelines/</a:t>
            </a:r>
          </a:p>
        </p:txBody>
      </p:sp>
    </p:spTree>
    <p:extLst>
      <p:ext uri="{BB962C8B-B14F-4D97-AF65-F5344CB8AC3E}">
        <p14:creationId xmlns:p14="http://schemas.microsoft.com/office/powerpoint/2010/main" val="998795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97107-F97E-44DB-B481-47B07796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77227-EC97-473F-BCBD-1B84B55DC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From Bitbucket sample code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E8DF1-ACBA-48F4-BDE6-49E376E5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FE2F9-DE18-4F8B-8527-3D7996EE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2DC97-9F8E-4B93-BED7-CB28375C8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24492A-846B-4C27-8678-D6DA2D46C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8880"/>
            <a:ext cx="5791199" cy="28486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8A8C766-AB8B-48BE-8E2A-E0E752213AB1}"/>
              </a:ext>
            </a:extLst>
          </p:cNvPr>
          <p:cNvSpPr/>
          <p:nvPr/>
        </p:nvSpPr>
        <p:spPr>
          <a:xfrm>
            <a:off x="228600" y="4733949"/>
            <a:ext cx="5257800" cy="45773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/>
              <a:t>https://bitbucket.org/bitbucketpipelines/pipelines-guide-java/src/master/bitbucket-pipelines.yml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EA1311-816D-45BD-B744-560CF8F12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2952473"/>
            <a:ext cx="2847975" cy="15716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8674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CB434-B2B1-44AB-8EC9-651A01EE2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Strong Hint for </a:t>
            </a:r>
            <a:r>
              <a:rPr lang="en-US" noProof="0" dirty="0" err="1"/>
              <a:t>SkyCave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F0931-7C35-43CB-9891-37F398B76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Potential first step in solution</a:t>
            </a:r>
          </a:p>
          <a:p>
            <a:endParaRPr lang="en-US" dirty="0"/>
          </a:p>
          <a:p>
            <a:endParaRPr lang="en-US" noProof="0" dirty="0"/>
          </a:p>
          <a:p>
            <a:endParaRPr lang="en-US" dirty="0"/>
          </a:p>
          <a:p>
            <a:endParaRPr lang="en-US" noProof="0" dirty="0"/>
          </a:p>
          <a:p>
            <a:endParaRPr lang="en-US" dirty="0"/>
          </a:p>
          <a:p>
            <a:endParaRPr lang="en-US" noProof="0" dirty="0"/>
          </a:p>
          <a:p>
            <a:r>
              <a:rPr lang="en-US" dirty="0"/>
              <a:t>Huh? Why ‘./</a:t>
            </a:r>
            <a:r>
              <a:rPr lang="en-US" dirty="0" err="1"/>
              <a:t>gradlew</a:t>
            </a:r>
            <a:r>
              <a:rPr lang="en-US" dirty="0"/>
              <a:t>’ ???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C39F9-D228-4E79-B9AA-07126398C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56463-01DF-4A43-AE43-B51B69473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B9912-1AA5-4CEC-8AC3-4417644DC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F31490-2C7C-4DFF-B243-AF465BA73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362" y="1562100"/>
            <a:ext cx="425767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5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8DEA4-5287-4C00-BEF8-A27EA2DBC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95D01-3B1D-41AC-89BF-4C87F7E1D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buttom</a:t>
            </a:r>
            <a:r>
              <a:rPr lang="en-US" dirty="0"/>
              <a:t> up is expensive </a:t>
            </a:r>
            <a:r>
              <a:rPr lang="en-US" dirty="0" err="1"/>
              <a:t>wrt</a:t>
            </a:r>
            <a:r>
              <a:rPr lang="en-US" dirty="0"/>
              <a:t> dependencies</a:t>
            </a:r>
          </a:p>
          <a:p>
            <a:pPr lvl="1"/>
            <a:r>
              <a:rPr lang="en-US" dirty="0"/>
              <a:t>Download everything every time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Predefined caches: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7F1F0-9302-4B5E-9CD5-FDED8648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C1DC5-9AA0-4352-8EB4-CD01C812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73AAF-0A83-4AD1-A5AA-9476C2B55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B408C0-E044-4794-8797-98BC63F7E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90700"/>
            <a:ext cx="7153275" cy="1143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E843F1A-A3D2-4E60-875E-8F23C8C32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50343"/>
            <a:ext cx="73914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33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782</Words>
  <Application>Microsoft Office PowerPoint</Application>
  <PresentationFormat>On-screen Show (16:10)</PresentationFormat>
  <Paragraphs>170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Microservices and DevOps</vt:lpstr>
      <vt:lpstr>Pipeline</vt:lpstr>
      <vt:lpstr>Pipeline</vt:lpstr>
      <vt:lpstr>Pipeline</vt:lpstr>
      <vt:lpstr>Tech Choice?</vt:lpstr>
      <vt:lpstr>Key Concepts</vt:lpstr>
      <vt:lpstr>Example Pipeline</vt:lpstr>
      <vt:lpstr>Strong Hint for SkyCave</vt:lpstr>
      <vt:lpstr>Caches</vt:lpstr>
      <vt:lpstr>Commit Triggered</vt:lpstr>
      <vt:lpstr>Pipeline Log</vt:lpstr>
      <vt:lpstr>Image Release</vt:lpstr>
      <vt:lpstr>Caveat</vt:lpstr>
      <vt:lpstr>Review Usage</vt:lpstr>
      <vt:lpstr>Take Small Steps</vt:lpstr>
      <vt:lpstr>Small Steps</vt:lpstr>
      <vt:lpstr>Integration Tests in BitBucket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91</cp:revision>
  <dcterms:created xsi:type="dcterms:W3CDTF">2006-08-16T00:00:00Z</dcterms:created>
  <dcterms:modified xsi:type="dcterms:W3CDTF">2021-09-29T10:15:20Z</dcterms:modified>
</cp:coreProperties>
</file>